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311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8" r:id="rId16"/>
    <p:sldId id="340" r:id="rId17"/>
    <p:sldId id="341" r:id="rId18"/>
    <p:sldId id="347" r:id="rId19"/>
    <p:sldId id="348" r:id="rId20"/>
    <p:sldId id="349" r:id="rId21"/>
    <p:sldId id="350" r:id="rId22"/>
    <p:sldId id="351" r:id="rId23"/>
    <p:sldId id="352" r:id="rId24"/>
    <p:sldId id="354" r:id="rId25"/>
    <p:sldId id="355" r:id="rId26"/>
    <p:sldId id="353" r:id="rId27"/>
    <p:sldId id="356" r:id="rId28"/>
    <p:sldId id="345" r:id="rId29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77B1B-FD38-4461-94B8-D88D87BBC35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9C7F4-4AAD-4BF8-803A-BA105D871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D551F4-D04C-4456-86D7-84F39ADE71F4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526F8-9C01-44EE-8B7A-36F364C32F8D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DA5F-5B6D-46DF-B62C-21E8A71AB8EE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579B-72DC-472C-894A-B950E53284B8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E8F63D-C156-4CED-8FA5-A5E88CCBF152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2CFB-8DA3-4644-937B-F106FB58844B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4778-6720-4663-AC5F-2D1476303E14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8F47-5C08-45C6-99D4-D0A93A67CBA0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4F79-34F2-4C86-A212-29FDFB06108D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90FCB3-3B63-4725-82B8-9A53A7D2A480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F7C1A5-A521-4505-9D3C-9BBCA84336FA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32E97D5-DB09-4733-85C1-7B18B6C4DFA6}" type="datetime1">
              <a:rPr lang="en-US" smtClean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2412-9F35-4E40-93C7-5350C3EAD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139518"/>
            <a:ext cx="8361229" cy="1436446"/>
          </a:xfrm>
        </p:spPr>
        <p:txBody>
          <a:bodyPr/>
          <a:lstStyle/>
          <a:p>
            <a:r>
              <a:rPr lang="en-US" sz="4400" dirty="0" err="1"/>
              <a:t>Lec</a:t>
            </a:r>
            <a:r>
              <a:rPr lang="en-US" sz="4400" dirty="0"/>
              <a:t> 6:</a:t>
            </a:r>
            <a:br>
              <a:rPr lang="en-US" sz="4400" dirty="0"/>
            </a:br>
            <a:br>
              <a:rPr lang="en-US" sz="4400" dirty="0"/>
            </a:br>
            <a:r>
              <a:rPr lang="en-US" sz="4000" dirty="0">
                <a:solidFill>
                  <a:srgbClr val="00B0F0"/>
                </a:solidFill>
              </a:rPr>
              <a:t>Classification of signals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E75C1-B393-493B-86F1-9F27F8B49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471184"/>
            <a:ext cx="6831673" cy="1086237"/>
          </a:xfrm>
        </p:spPr>
        <p:txBody>
          <a:bodyPr/>
          <a:lstStyle/>
          <a:p>
            <a:r>
              <a:rPr lang="en-US" dirty="0"/>
              <a:t>Dr. Arsla Khan</a:t>
            </a:r>
          </a:p>
        </p:txBody>
      </p:sp>
    </p:spTree>
    <p:extLst>
      <p:ext uri="{BB962C8B-B14F-4D97-AF65-F5344CB8AC3E}">
        <p14:creationId xmlns:p14="http://schemas.microsoft.com/office/powerpoint/2010/main" val="22159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873AA-AF9A-47A6-98DE-E909E9772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06027"/>
                <a:ext cx="9601200" cy="536137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ii)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(5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1.25663706144</m:t>
                    </m:r>
                  </m:oMath>
                </a14:m>
                <a:r>
                  <a:rPr lang="en-US" dirty="0"/>
                  <a:t> Smallest positive number so it is a periodic signal with FTP (fundamental time period) equal to 1.25663706144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873AA-AF9A-47A6-98DE-E909E9772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06027"/>
                <a:ext cx="9601200" cy="5361373"/>
              </a:xfrm>
              <a:blipFill>
                <a:blip r:embed="rId2"/>
                <a:stretch>
                  <a:fillRect l="-571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7348-555D-4940-8EEA-D571F142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5CF-BB25-49AE-B73E-8A7CC2B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49859-BFAC-4D61-BD13-C5EC317FB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621437"/>
                <a:ext cx="9601200" cy="524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iii)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(6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b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1: Determine individual TP of all components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0.4 </m:t>
                    </m:r>
                  </m:oMath>
                </a14:m>
                <a:r>
                  <a:rPr lang="en-US" dirty="0"/>
                  <a:t> Smallest positive number so it is a periodic signal with TP (time period) equal to 0.4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49859-BFAC-4D61-BD13-C5EC317FB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621437"/>
                <a:ext cx="9601200" cy="5245963"/>
              </a:xfrm>
              <a:blipFill>
                <a:blip r:embed="rId2"/>
                <a:stretch>
                  <a:fillRect l="-508" t="-929" r="-1079" b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5275-8000-415E-B712-A80857EC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A40D-C71C-45F5-A145-9890C1C9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CC294-EDB5-409E-B07D-84A76DAD6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470517"/>
                <a:ext cx="9601200" cy="53968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33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Smallest positive number so it is a periodic signal with TP (time period) equal to 0.33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CC294-EDB5-409E-B07D-84A76DAD6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470517"/>
                <a:ext cx="9601200" cy="5396883"/>
              </a:xfrm>
              <a:blipFill>
                <a:blip r:embed="rId2"/>
                <a:stretch>
                  <a:fillRect l="-57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111B5-AA95-4A8A-8BF3-041B3582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A5301-094B-431E-B9BB-FC5235BB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3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67DD6-8319-43C6-955A-DCDA0D321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41537"/>
                <a:ext cx="9601200" cy="57704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2: Determine whether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periodic or not</a:t>
                </a:r>
              </a:p>
              <a:p>
                <a:r>
                  <a:rPr lang="en-US" dirty="0"/>
                  <a:t>The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 only when the ratio is a rational number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3000" dirty="0"/>
              </a:p>
              <a:p>
                <a:endParaRPr lang="en-US" dirty="0"/>
              </a:p>
              <a:p>
                <a:r>
                  <a:rPr lang="en-US" dirty="0"/>
                  <a:t>Ratio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a rational number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periodic signal</a:t>
                </a:r>
              </a:p>
              <a:p>
                <a:endParaRPr lang="en-US" dirty="0"/>
              </a:p>
              <a:p>
                <a:r>
                  <a:rPr lang="en-US" b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 3: Determine overall FTP</a:t>
                </a:r>
              </a:p>
              <a:p>
                <a:r>
                  <a:rPr lang="en-US" dirty="0"/>
                  <a:t>The overall FTP is given as</a:t>
                </a: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67DD6-8319-43C6-955A-DCDA0D321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41537"/>
                <a:ext cx="9601200" cy="5770485"/>
              </a:xfrm>
              <a:blipFill>
                <a:blip r:embed="rId2"/>
                <a:stretch>
                  <a:fillRect l="-508" t="-1903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7DF20-C7AB-4F0C-86AE-D9BD9A15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D52A6-A507-4656-9826-688C0B60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2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8668-58F9-474F-9CE1-200ED55C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126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P.P 5.1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A8C15-674B-4742-99E7-A307F3BF0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287262"/>
                <a:ext cx="9601200" cy="45801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Check whether the given signals are periodic or not. If periodic, then determine their FTP.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square root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en-US" dirty="0"/>
                  <a:t>) are not rational numbers.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A8C15-674B-4742-99E7-A307F3BF0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287262"/>
                <a:ext cx="9601200" cy="4580138"/>
              </a:xfrm>
              <a:blipFill>
                <a:blip r:embed="rId2"/>
                <a:stretch>
                  <a:fillRect l="-571" t="-1064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72A0-A173-468A-BA3C-03F27861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50209-756A-4BEC-813B-4A4048DB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8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297-56E3-4CB0-9CC6-CFB19917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13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Periodicity for DT signals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46566-9F21-4690-A5AE-A74735067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367161"/>
                <a:ext cx="9601200" cy="480503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A discrete-time signal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said to be periodic for all values of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only if its frequency is </a:t>
                </a:r>
                <a:r>
                  <a:rPr lang="en-US" sz="3800" dirty="0">
                    <a:solidFill>
                      <a:srgbClr val="0070C0"/>
                    </a:solidFill>
                  </a:rPr>
                  <a:t>rational.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US" b="1" dirty="0">
                  <a:solidFill>
                    <a:srgbClr val="00206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3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38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8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the fundamental time period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some integer. </a:t>
                </a:r>
              </a:p>
              <a:p>
                <a:endParaRPr lang="en-US" dirty="0"/>
              </a:p>
              <a:p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a summation of two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then the overall system is periodic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are integer numbers</a:t>
                </a:r>
              </a:p>
              <a:p>
                <a:endParaRPr lang="en-US" dirty="0"/>
              </a:p>
              <a:p>
                <a:r>
                  <a:rPr lang="en-US" sz="2600" dirty="0"/>
                  <a:t>The overall/ fundamental time period is obtained by </a:t>
                </a:r>
              </a:p>
              <a:p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𝐿𝐶𝑀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46566-9F21-4690-A5AE-A74735067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367161"/>
                <a:ext cx="9601200" cy="4805039"/>
              </a:xfrm>
              <a:blipFill>
                <a:blip r:embed="rId2"/>
                <a:stretch>
                  <a:fillRect l="-571" t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40020-A71C-4A01-8A15-FC483252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5A52-2477-420D-B7D3-B4DD479D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9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FCF8-D46C-45EE-8619-F3D870C0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91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Exp 5.4: Find periodicity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F610E-CEE9-48E1-9137-12347CF81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322773"/>
                <a:ext cx="9601200" cy="4544627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(0.1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Periodic sequence with FTP  =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F610E-CEE9-48E1-9137-12347CF81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322773"/>
                <a:ext cx="9601200" cy="4544627"/>
              </a:xfrm>
              <a:blipFill>
                <a:blip r:embed="rId2"/>
                <a:stretch>
                  <a:fillRect l="-571" t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72C7B-CCE4-4F15-B985-D0BA74AB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201D9-4C27-4167-B4EA-D17A64C3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0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F5E38-E578-4B43-8966-478481BD7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13065"/>
                <a:ext cx="9601200" cy="62403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(ii)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not an integer value so it is not a periodic signal.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an integer value so it is a periodic signal.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F5E38-E578-4B43-8966-478481BD7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13065"/>
                <a:ext cx="9601200" cy="6240322"/>
              </a:xfrm>
              <a:blipFill>
                <a:blip r:embed="rId2"/>
                <a:stretch>
                  <a:fillRect l="-508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42B2-3115-4CCF-AF48-8885BFDA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6C351-3D2D-4D4B-B09A-57F4C7C8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EFF1D-CB09-42D6-BC4A-D7869AB973B9}"/>
              </a:ext>
            </a:extLst>
          </p:cNvPr>
          <p:cNvSpPr txBox="1"/>
          <p:nvPr/>
        </p:nvSpPr>
        <p:spPr>
          <a:xfrm>
            <a:off x="7501631" y="4435306"/>
            <a:ext cx="482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the given signal is non=periodic </a:t>
            </a:r>
          </a:p>
        </p:txBody>
      </p:sp>
    </p:spTree>
    <p:extLst>
      <p:ext uri="{BB962C8B-B14F-4D97-AF65-F5344CB8AC3E}">
        <p14:creationId xmlns:p14="http://schemas.microsoft.com/office/powerpoint/2010/main" val="343818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8974-C232-460A-8FDA-782D8634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91DAE8-B111-459F-BA18-69230A9FB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475" y="120819"/>
            <a:ext cx="8261403" cy="67371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5E72F-F5BD-41E7-8B59-0B58E73A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5D626-8970-46DD-9F7F-1F9F54A0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F393-C8B7-4C59-B78C-5124982B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163C40-804D-41C2-AF78-C5BB605C6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247152"/>
            <a:ext cx="5817702" cy="66903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1F8A3-9135-4B74-B30A-DDD5C571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FA046-CBAF-4B85-A483-0D082808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1EE77-58A6-4F44-9379-C5EE0A59FBCD}"/>
              </a:ext>
            </a:extLst>
          </p:cNvPr>
          <p:cNvSpPr txBox="1"/>
          <p:nvPr/>
        </p:nvSpPr>
        <p:spPr>
          <a:xfrm>
            <a:off x="2411895" y="621196"/>
            <a:ext cx="4532244" cy="8763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7F848-A17A-4F05-9E0A-BA8CED39FBB8}"/>
              </a:ext>
            </a:extLst>
          </p:cNvPr>
          <p:cNvSpPr txBox="1"/>
          <p:nvPr/>
        </p:nvSpPr>
        <p:spPr>
          <a:xfrm>
            <a:off x="2411894" y="1527312"/>
            <a:ext cx="5512905" cy="226280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1AD35-DA88-44B6-BA6F-9634F5716464}"/>
              </a:ext>
            </a:extLst>
          </p:cNvPr>
          <p:cNvSpPr txBox="1"/>
          <p:nvPr/>
        </p:nvSpPr>
        <p:spPr>
          <a:xfrm>
            <a:off x="2266122" y="3790121"/>
            <a:ext cx="5658677" cy="282072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9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118F-BB18-44C2-AC05-B077D229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7691"/>
          </a:xfrm>
        </p:spPr>
        <p:txBody>
          <a:bodyPr/>
          <a:lstStyle/>
          <a:p>
            <a:r>
              <a:rPr lang="en-US" dirty="0"/>
              <a:t>Classification of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A10B-FB95-4E46-82F5-BCB032AC6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4038600"/>
          </a:xfrm>
        </p:spPr>
        <p:txBody>
          <a:bodyPr>
            <a:normAutofit fontScale="92500"/>
          </a:bodyPr>
          <a:lstStyle/>
          <a:p>
            <a:r>
              <a:rPr lang="en-US" dirty="0"/>
              <a:t>Based upon their characteristics and nature of availability, the signals can be classified</a:t>
            </a:r>
          </a:p>
          <a:p>
            <a:pPr lvl="1"/>
            <a:r>
              <a:rPr lang="en-US" dirty="0"/>
              <a:t>Continuous Time Signal</a:t>
            </a:r>
          </a:p>
          <a:p>
            <a:pPr lvl="1"/>
            <a:r>
              <a:rPr lang="en-US" dirty="0"/>
              <a:t>Discrete Time Signal</a:t>
            </a:r>
          </a:p>
          <a:p>
            <a:pPr lvl="1"/>
            <a:r>
              <a:rPr lang="en-US" dirty="0"/>
              <a:t>Even Signal</a:t>
            </a:r>
          </a:p>
          <a:p>
            <a:pPr lvl="1"/>
            <a:r>
              <a:rPr lang="en-US" dirty="0"/>
              <a:t>Odd Signal</a:t>
            </a:r>
          </a:p>
          <a:p>
            <a:pPr lvl="1"/>
            <a:r>
              <a:rPr lang="en-US" dirty="0"/>
              <a:t>Periodic Signal</a:t>
            </a:r>
          </a:p>
          <a:p>
            <a:pPr lvl="1"/>
            <a:r>
              <a:rPr lang="en-US" dirty="0"/>
              <a:t>Aperiodic Signal</a:t>
            </a:r>
          </a:p>
          <a:p>
            <a:pPr lvl="1"/>
            <a:r>
              <a:rPr lang="en-US" dirty="0"/>
              <a:t>Energy Signal</a:t>
            </a:r>
          </a:p>
          <a:p>
            <a:pPr lvl="1"/>
            <a:r>
              <a:rPr lang="en-US" dirty="0"/>
              <a:t>Power Signal</a:t>
            </a:r>
          </a:p>
          <a:p>
            <a:pPr lvl="1"/>
            <a:r>
              <a:rPr lang="en-US" dirty="0"/>
              <a:t>Deterministic Signal</a:t>
            </a:r>
          </a:p>
          <a:p>
            <a:pPr lvl="1"/>
            <a:r>
              <a:rPr lang="en-US" dirty="0"/>
              <a:t>Random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DF4D2-5CE3-4BC6-9916-B7F2E2A2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EA59C-6878-4831-AB5B-7D0F39FB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D59F8AE-741B-44F9-BEC4-C5DDA789B48A}"/>
              </a:ext>
            </a:extLst>
          </p:cNvPr>
          <p:cNvSpPr/>
          <p:nvPr/>
        </p:nvSpPr>
        <p:spPr>
          <a:xfrm>
            <a:off x="1970842" y="2175029"/>
            <a:ext cx="461639" cy="72796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37A58CD-F011-4A4E-B167-AB3B949EA0F8}"/>
              </a:ext>
            </a:extLst>
          </p:cNvPr>
          <p:cNvSpPr/>
          <p:nvPr/>
        </p:nvSpPr>
        <p:spPr>
          <a:xfrm>
            <a:off x="1926453" y="2931108"/>
            <a:ext cx="461639" cy="727969"/>
          </a:xfrm>
          <a:prstGeom prst="leftBrac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198CE0A-4155-4FBB-8340-0C4565885478}"/>
              </a:ext>
            </a:extLst>
          </p:cNvPr>
          <p:cNvSpPr/>
          <p:nvPr/>
        </p:nvSpPr>
        <p:spPr>
          <a:xfrm>
            <a:off x="1926452" y="3703467"/>
            <a:ext cx="461639" cy="727969"/>
          </a:xfrm>
          <a:prstGeom prst="leftBrac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AC044B8-AA47-4250-B868-BA2D1804B428}"/>
              </a:ext>
            </a:extLst>
          </p:cNvPr>
          <p:cNvSpPr/>
          <p:nvPr/>
        </p:nvSpPr>
        <p:spPr>
          <a:xfrm>
            <a:off x="1917574" y="4413680"/>
            <a:ext cx="461639" cy="727969"/>
          </a:xfrm>
          <a:prstGeom prst="lef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0179AD2-D785-4FD5-828F-4B47F7D6EC5D}"/>
              </a:ext>
            </a:extLst>
          </p:cNvPr>
          <p:cNvSpPr/>
          <p:nvPr/>
        </p:nvSpPr>
        <p:spPr>
          <a:xfrm>
            <a:off x="1953086" y="5186039"/>
            <a:ext cx="461639" cy="727969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FE2C9D-A4AB-48BB-8E86-364439D91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563" y="0"/>
            <a:ext cx="5283027" cy="67990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CF4A9-3DE4-4832-98E6-5C470162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2ADFA-0709-4FFE-94EC-8B673F03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18E49-A51D-413A-991F-71A6C641FC72}"/>
              </a:ext>
            </a:extLst>
          </p:cNvPr>
          <p:cNvSpPr txBox="1"/>
          <p:nvPr/>
        </p:nvSpPr>
        <p:spPr>
          <a:xfrm>
            <a:off x="3034746" y="748747"/>
            <a:ext cx="4890054" cy="140044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B6F08-779B-4EB7-82AE-47965D2BF6BC}"/>
              </a:ext>
            </a:extLst>
          </p:cNvPr>
          <p:cNvSpPr txBox="1"/>
          <p:nvPr/>
        </p:nvSpPr>
        <p:spPr>
          <a:xfrm>
            <a:off x="3037041" y="2149188"/>
            <a:ext cx="4975934" cy="451665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3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090C-84B6-40BC-AF7E-2F167A6E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Energy and Power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9AF3-565C-40ED-1132-5998B9B8D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062A2-0A4E-0299-DF48-E8A6022C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044A1-81B7-578A-A17E-562BF26F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9A5B7-F2B4-AF19-932E-991D8476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58" y="1618657"/>
            <a:ext cx="8440738" cy="45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C779-E2EF-B1A0-CBCE-007858E4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34F9-1645-9813-F7F1-39DA4503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C0BB6-AD88-7CEF-092C-1393934B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4E827-34BD-CA8A-693A-F42C2555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C85AB-3852-3097-8453-E3AE6381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88" y="685800"/>
            <a:ext cx="8103389" cy="55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3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0AEA-20FC-4AB4-603F-D85986ED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BAE51-7EF4-59EE-952B-409145BF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1794D-C63D-171F-A94A-01B6FA38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EC683-5ADB-5D9E-F560-D0EA7BF1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D05FC-D8AD-E842-FB90-E978E98F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23" y="1133697"/>
            <a:ext cx="869615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CCC3-A095-E35C-4B10-AFCB3D6B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DEC4-A3B1-2314-ECDA-C9747F4A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4C40A-F0E5-82FC-8D76-58C716FF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2CD57-764B-D7C0-FD19-66239FB3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78218-4E07-1006-188E-95B290C2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67" y="685800"/>
            <a:ext cx="8884915" cy="42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1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69AB-612C-0902-449E-F8DC2276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25A0-72CB-463C-D846-597C6F23C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92E45-5EA0-1ADC-D848-B215F37E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74FD6-2F8E-7773-32E4-A117DBD3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ABC0-58AE-37C4-1CB0-874D2338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34" y="131181"/>
            <a:ext cx="6559331" cy="6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3421-0DF9-8B61-0CF4-FE79BCB8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B48F-8C25-BAD6-9859-63AE87BA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CBBF0-5908-B4B6-41D2-CC47C2F4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8033-06EB-FA1C-B3EA-435FD08A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FE346-E49A-5C73-244B-D7D6D9CE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8458"/>
            <a:ext cx="9601200" cy="56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9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D29C-385A-CA8E-8C6B-2E815410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9702-46B8-5472-02B5-3E8F87250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DC38C-6A42-DEC7-6E5D-749E685F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8CF77-C9E5-4CEB-5A16-83665057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10F0-9951-7041-9AF6-6040DDDC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69" y="328134"/>
            <a:ext cx="6328582" cy="162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42576-9D12-98F8-5B2F-9718D5A8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22" y="2004372"/>
            <a:ext cx="5993156" cy="44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7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B80E-9F0A-4C9A-95CB-FF787C7F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808" y="2709908"/>
            <a:ext cx="9601200" cy="941033"/>
          </a:xfrm>
        </p:spPr>
        <p:txBody>
          <a:bodyPr/>
          <a:lstStyle/>
          <a:p>
            <a:pPr algn="ctr"/>
            <a:r>
              <a:rPr lang="en-US" dirty="0"/>
              <a:t>Thank You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BD0BA-8B16-4E21-9F16-5FBD80DD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59B6-83E6-49A7-B81A-E91D8BA1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4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FF96-EEE2-405C-906A-4A2FE213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659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1. Even and Odd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E4A88-9EF1-4837-BBCB-DAB490700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73694"/>
                <a:ext cx="9601200" cy="2050742"/>
              </a:xfrm>
            </p:spPr>
            <p:txBody>
              <a:bodyPr/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Even Signal: </a:t>
                </a:r>
                <a:r>
                  <a:rPr lang="en-US" dirty="0"/>
                  <a:t>A signal is said to be </a:t>
                </a:r>
                <a:r>
                  <a:rPr lang="en-US" i="1" dirty="0">
                    <a:solidFill>
                      <a:srgbClr val="FF0000"/>
                    </a:solidFill>
                  </a:rPr>
                  <a:t>even signal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if inversion of time-axis does not change the amplitude. </a:t>
                </a: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Condition for signal to be even: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[−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Even signals are known as symmetric signals.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E4A88-9EF1-4837-BBCB-DAB490700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73694"/>
                <a:ext cx="9601200" cy="2050742"/>
              </a:xfrm>
              <a:blipFill>
                <a:blip r:embed="rId2"/>
                <a:stretch>
                  <a:fillRect l="-571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D7C79-91A9-48EC-9BB6-B23CA6B8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F916A-0F66-4747-BB64-23314D43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5D914AB-8696-423F-B257-1C2697117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3074" y="4120721"/>
                <a:ext cx="9601200" cy="2050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u="sng" dirty="0">
                    <a:solidFill>
                      <a:srgbClr val="0070C0"/>
                    </a:solidFill>
                  </a:rPr>
                  <a:t>Odd Signal: </a:t>
                </a:r>
                <a:r>
                  <a:rPr lang="en-US" dirty="0"/>
                  <a:t>A signal is said to be </a:t>
                </a:r>
                <a:r>
                  <a:rPr lang="en-US" i="1" dirty="0">
                    <a:solidFill>
                      <a:srgbClr val="FF0000"/>
                    </a:solidFill>
                  </a:rPr>
                  <a:t>odd signal </a:t>
                </a:r>
                <a:r>
                  <a:rPr lang="en-US" dirty="0"/>
                  <a:t>if inversion of time-axis also inverts the amplitude. </a:t>
                </a: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Condition for signal to be odd: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[−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Odd signals are known as anti-symmetric signals.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5D914AB-8696-423F-B257-1C2697117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074" y="4120721"/>
                <a:ext cx="9601200" cy="2050742"/>
              </a:xfrm>
              <a:prstGeom prst="rect">
                <a:avLst/>
              </a:prstGeom>
              <a:blipFill>
                <a:blip r:embed="rId3"/>
                <a:stretch>
                  <a:fillRect l="-571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6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38B0-84C4-484C-93E6-529BA8F5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A48B-1EBF-48E6-A550-BA3E6E200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604E1-1AED-4A52-B71E-47F3688F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DEB57-286B-4D2C-91BE-8366CD06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5C3-8FCD-4CF8-B1DB-23CCAC8E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10" y="660177"/>
            <a:ext cx="3751695" cy="246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05C90-0AE5-4975-862B-E0D5028A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65" y="685800"/>
            <a:ext cx="4145626" cy="2387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3E837-E864-4D27-92E8-7EC1AC01E6A4}"/>
              </a:ext>
            </a:extLst>
          </p:cNvPr>
          <p:cNvSpPr txBox="1"/>
          <p:nvPr/>
        </p:nvSpPr>
        <p:spPr>
          <a:xfrm>
            <a:off x="4412202" y="290845"/>
            <a:ext cx="30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Examples of Even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DD1CD-8DA9-405D-B78C-BB008E64F7FA}"/>
              </a:ext>
            </a:extLst>
          </p:cNvPr>
          <p:cNvSpPr txBox="1"/>
          <p:nvPr/>
        </p:nvSpPr>
        <p:spPr>
          <a:xfrm>
            <a:off x="4521754" y="3349234"/>
            <a:ext cx="30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Examples of Odd Signals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AEECB-471D-43D3-B89F-023B8A17F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73" y="3808520"/>
            <a:ext cx="3139168" cy="2560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638C7-B570-46F0-A694-9CE72570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88" y="3784765"/>
            <a:ext cx="3698007" cy="27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08A47-9577-4EA0-880F-578B8CF9EB2C}"/>
              </a:ext>
            </a:extLst>
          </p:cNvPr>
          <p:cNvSpPr txBox="1"/>
          <p:nvPr/>
        </p:nvSpPr>
        <p:spPr>
          <a:xfrm>
            <a:off x="2290439" y="4438833"/>
            <a:ext cx="5681709" cy="1065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B6EE-F567-4271-84ED-099BB2CBDD03}"/>
              </a:ext>
            </a:extLst>
          </p:cNvPr>
          <p:cNvSpPr txBox="1"/>
          <p:nvPr/>
        </p:nvSpPr>
        <p:spPr>
          <a:xfrm>
            <a:off x="2290439" y="2831977"/>
            <a:ext cx="5681709" cy="11896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C5FCE-889A-4D89-AAE3-05E653DFD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390617"/>
                <a:ext cx="9601200" cy="547678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Any signal can be expressed as a sum of two parts, one of which is even part and the other is odd part.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How can we calculate even and odd parts of any signal???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For CT Signal:</a:t>
                </a:r>
              </a:p>
              <a:p>
                <a:pPr lvl="2"/>
                <a:r>
                  <a:rPr lang="en-US" sz="2400" b="1" dirty="0">
                    <a:solidFill>
                      <a:srgbClr val="002060"/>
                    </a:solidFill>
                  </a:rPr>
                  <a:t>Even part: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 lvl="2"/>
                <a:r>
                  <a:rPr lang="en-US" sz="2400" b="1" dirty="0">
                    <a:solidFill>
                      <a:srgbClr val="002060"/>
                    </a:solidFill>
                  </a:rPr>
                  <a:t>Odd </a:t>
                </a:r>
                <a:r>
                  <a:rPr lang="en-US" sz="2400" b="1" dirty="0" err="1">
                    <a:solidFill>
                      <a:srgbClr val="002060"/>
                    </a:solidFill>
                  </a:rPr>
                  <a:t>pa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rt: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For DT Signal:</a:t>
                </a:r>
              </a:p>
              <a:p>
                <a:pPr lvl="2"/>
                <a:r>
                  <a:rPr lang="en-US" sz="2400" b="1" dirty="0">
                    <a:solidFill>
                      <a:srgbClr val="002060"/>
                    </a:solidFill>
                  </a:rPr>
                  <a:t>Even part: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 lvl="2"/>
                <a:r>
                  <a:rPr lang="en-US" sz="2400" b="1" dirty="0">
                    <a:solidFill>
                      <a:srgbClr val="002060"/>
                    </a:solidFill>
                  </a:rPr>
                  <a:t>Odd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C5FCE-889A-4D89-AAE3-05E653DFD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390617"/>
                <a:ext cx="9601200" cy="5476783"/>
              </a:xfrm>
              <a:blipFill>
                <a:blip r:embed="rId2"/>
                <a:stretch>
                  <a:fillRect l="-571" t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186C5-AB0D-421C-937C-B95503C7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671DA-C9C1-489B-A2F9-1217DB04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8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122A5E-1F38-421C-AFF6-5836F7D3A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762849"/>
                <a:ext cx="5029200" cy="15231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Exp 5.1: </a:t>
                </a:r>
                <a:br>
                  <a:rPr lang="en-US" sz="2800" dirty="0">
                    <a:solidFill>
                      <a:srgbClr val="0070C0"/>
                    </a:solidFill>
                  </a:rPr>
                </a:br>
                <a:r>
                  <a:rPr lang="en-US" sz="2800" dirty="0">
                    <a:solidFill>
                      <a:srgbClr val="0070C0"/>
                    </a:solidFill>
                  </a:rPr>
                  <a:t>Determine whether signals shown </a:t>
                </a:r>
                <a:br>
                  <a:rPr lang="en-US" sz="2800" dirty="0">
                    <a:solidFill>
                      <a:srgbClr val="0070C0"/>
                    </a:solidFill>
                  </a:rPr>
                </a:br>
                <a:r>
                  <a:rPr lang="en-US" sz="2800" dirty="0">
                    <a:solidFill>
                      <a:srgbClr val="0070C0"/>
                    </a:solidFill>
                  </a:rPr>
                  <a:t>are even, odd or neither. Also show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br>
                  <a:rPr lang="en-US" sz="2800" dirty="0">
                    <a:solidFill>
                      <a:srgbClr val="00B050"/>
                    </a:solidFill>
                  </a:rPr>
                </a:br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122A5E-1F38-421C-AFF6-5836F7D3A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762849"/>
                <a:ext cx="5029200" cy="1523151"/>
              </a:xfrm>
              <a:blipFill>
                <a:blip r:embed="rId2"/>
                <a:stretch>
                  <a:fillRect l="-1939" t="-56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3D94-90FA-4B81-89E5-36DA5146F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(a) Even</a:t>
            </a:r>
          </a:p>
          <a:p>
            <a:r>
              <a:rPr lang="en-US" dirty="0"/>
              <a:t>(b) Neither even nor odd</a:t>
            </a:r>
          </a:p>
          <a:p>
            <a:r>
              <a:rPr lang="en-US" dirty="0"/>
              <a:t>(c) Odd</a:t>
            </a:r>
          </a:p>
          <a:p>
            <a:r>
              <a:rPr lang="en-US" dirty="0"/>
              <a:t>(d) Neither even nor odd</a:t>
            </a:r>
          </a:p>
          <a:p>
            <a:r>
              <a:rPr lang="en-US" dirty="0"/>
              <a:t>(e) Even</a:t>
            </a:r>
          </a:p>
          <a:p>
            <a:r>
              <a:rPr lang="en-US" dirty="0"/>
              <a:t>(f) Odd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03FEE-A181-42F8-876B-00A463279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B2AC5-A642-4DFF-B032-0489E5D2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9EBCE-3198-4715-A272-BE0E92310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1"/>
          <a:stretch/>
        </p:blipFill>
        <p:spPr>
          <a:xfrm>
            <a:off x="6267636" y="81619"/>
            <a:ext cx="5799488" cy="424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0325B-59FB-4AAD-84CE-F3EAC2EE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35" y="4364314"/>
            <a:ext cx="5543389" cy="2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5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3F68-85C4-4104-B0A1-C774F1239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38300"/>
                <a:ext cx="5020322" cy="45960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A signal is said to be periodic if it repeats itself after a regular interval of time </a:t>
                </a:r>
              </a:p>
              <a:p>
                <a:r>
                  <a:rPr lang="en-US" b="1" u="sng" dirty="0">
                    <a:solidFill>
                      <a:srgbClr val="0070C0"/>
                    </a:solidFill>
                  </a:rPr>
                  <a:t>Periodic Signal: </a:t>
                </a:r>
                <a:r>
                  <a:rPr lang="en-US" dirty="0"/>
                  <a:t>A signal is said to be periodic with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if there is a positive nonzero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for which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are known as </a:t>
                </a:r>
                <a:r>
                  <a:rPr lang="en-US" u="sng" dirty="0">
                    <a:solidFill>
                      <a:srgbClr val="FF0000"/>
                    </a:solidFill>
                  </a:rPr>
                  <a:t>fundamental time period</a:t>
                </a:r>
                <a:r>
                  <a:rPr lang="en-US" dirty="0">
                    <a:solidFill>
                      <a:srgbClr val="FF0000"/>
                    </a:solidFill>
                  </a:rPr>
                  <a:t> (smallest time period for which above equations hold  )</a:t>
                </a:r>
              </a:p>
              <a:p>
                <a:endParaRPr lang="en-US" dirty="0"/>
              </a:p>
              <a:p>
                <a:r>
                  <a:rPr lang="en-US" b="1" u="sng" dirty="0">
                    <a:solidFill>
                      <a:srgbClr val="0070C0"/>
                    </a:solidFill>
                  </a:rPr>
                  <a:t>Aperiodic Signal: </a:t>
                </a:r>
                <a:r>
                  <a:rPr lang="en-US" dirty="0"/>
                  <a:t>Signals which are not periodic are known as aperiodic signals.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3F68-85C4-4104-B0A1-C774F1239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38300"/>
                <a:ext cx="5020322" cy="4596044"/>
              </a:xfrm>
              <a:blipFill>
                <a:blip r:embed="rId2"/>
                <a:stretch>
                  <a:fillRect l="-1092" t="-1857" r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DEA41-1D22-4090-8FAA-F9852583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B328D-7B04-41D3-8DDF-4052E6A0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B5EF57-9BA7-4A09-A2B2-2F9B6D30ED5A}"/>
              </a:ext>
            </a:extLst>
          </p:cNvPr>
          <p:cNvSpPr txBox="1">
            <a:spLocks/>
          </p:cNvSpPr>
          <p:nvPr/>
        </p:nvSpPr>
        <p:spPr>
          <a:xfrm>
            <a:off x="1371600" y="623656"/>
            <a:ext cx="9601200" cy="56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2. Periodic and Aperiodic Signals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3B660-4A37-43FB-BF72-227BD0333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4"/>
          <a:stretch/>
        </p:blipFill>
        <p:spPr>
          <a:xfrm>
            <a:off x="6701706" y="1408649"/>
            <a:ext cx="5158439" cy="2177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EC14D-7212-4C5F-AF12-F56A68AD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05" y="3681145"/>
            <a:ext cx="5158439" cy="2053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E1FDF8-138B-4B8D-8060-39E9FA930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25" y="5898545"/>
            <a:ext cx="2548539" cy="3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8CBF79-C396-4A82-9C3A-49F3F8324FF6}"/>
              </a:ext>
            </a:extLst>
          </p:cNvPr>
          <p:cNvSpPr txBox="1"/>
          <p:nvPr/>
        </p:nvSpPr>
        <p:spPr>
          <a:xfrm>
            <a:off x="2716567" y="5033639"/>
            <a:ext cx="2547891" cy="76347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9B6FE-AD44-4BD6-BA05-1C39808BB59B}"/>
              </a:ext>
            </a:extLst>
          </p:cNvPr>
          <p:cNvSpPr txBox="1"/>
          <p:nvPr/>
        </p:nvSpPr>
        <p:spPr>
          <a:xfrm>
            <a:off x="2441359" y="3249227"/>
            <a:ext cx="4563123" cy="110083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A2EA6-97BA-4277-AC4A-0C8040A6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0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Periodicity for CT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F8C30-0A5D-4E2A-9CDD-2BA751C9F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64816"/>
                <a:ext cx="9601200" cy="440258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if it repeats itself for the </a:t>
                </a:r>
                <a:r>
                  <a:rPr lang="en-US" b="1" dirty="0">
                    <a:solidFill>
                      <a:srgbClr val="002060"/>
                    </a:solidFill>
                  </a:rPr>
                  <a:t>smallest positive period of time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. </a:t>
                </a:r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summation of two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 the overall system is periodic if and only if;</a:t>
                </a:r>
              </a:p>
              <a:p>
                <a:endParaRPr lang="en-US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𝑟𝑎𝑡𝑖𝑜𝑛𝑎𝑙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𝑛𝑢𝑚𝑏𝑒𝑟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overall/ fundamental time period is obtained by </a:t>
                </a:r>
              </a:p>
              <a:p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F8C30-0A5D-4E2A-9CDD-2BA751C9F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64816"/>
                <a:ext cx="9601200" cy="4402584"/>
              </a:xfrm>
              <a:blipFill>
                <a:blip r:embed="rId2"/>
                <a:stretch>
                  <a:fillRect l="-571" t="-1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5D7B4-0FDB-4D4A-9A18-6F085695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27938-6589-4492-8C55-5E971F32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D5EB79-E75D-4825-97C1-DB2185D034B2}"/>
                  </a:ext>
                </a:extLst>
              </p:cNvPr>
              <p:cNvSpPr txBox="1"/>
              <p:nvPr/>
            </p:nvSpPr>
            <p:spPr>
              <a:xfrm>
                <a:off x="7377343" y="3249227"/>
                <a:ext cx="44299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Rational Number: </a:t>
                </a:r>
                <a:r>
                  <a:rPr lang="en-US" dirty="0"/>
                  <a:t>Numbers which can be written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are integer numbers.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D5EB79-E75D-4825-97C1-DB2185D0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343" y="3249227"/>
                <a:ext cx="4429957" cy="923330"/>
              </a:xfrm>
              <a:prstGeom prst="rect">
                <a:avLst/>
              </a:prstGeom>
              <a:blipFill>
                <a:blip r:embed="rId3"/>
                <a:stretch>
                  <a:fillRect l="-1100" t="-3311" r="-9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65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DE04-2E0E-45B0-B29A-F1A745C6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91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Exp 5.3: Find periodicity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6E86D0-2E11-4070-B163-0F9E08DAC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91449"/>
                <a:ext cx="9601200" cy="43759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(5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Smallest positive number so it is a periodic signal with FTP (fundamental time period) equal to 0.4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6E86D0-2E11-4070-B163-0F9E08DAC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91449"/>
                <a:ext cx="9601200" cy="4375951"/>
              </a:xfrm>
              <a:blipFill>
                <a:blip r:embed="rId2"/>
                <a:stretch>
                  <a:fillRect l="-571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18333-1939-477E-AA11-BE68089F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by: Dr. Arsla Khan, CUI Lahore Campus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980C5-C8B6-4475-9BF9-81678B22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192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6270</TotalTime>
  <Words>1351</Words>
  <Application>Microsoft Office PowerPoint</Application>
  <PresentationFormat>Widescreen</PresentationFormat>
  <Paragraphs>209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Cambria Math</vt:lpstr>
      <vt:lpstr>Franklin Gothic Book</vt:lpstr>
      <vt:lpstr>Crop</vt:lpstr>
      <vt:lpstr>Lec 6:  Classification of signals</vt:lpstr>
      <vt:lpstr>Classification of Signals</vt:lpstr>
      <vt:lpstr>1. Even and Odd Signals</vt:lpstr>
      <vt:lpstr>PowerPoint Presentation</vt:lpstr>
      <vt:lpstr>PowerPoint Presentation</vt:lpstr>
      <vt:lpstr>Exp 5.1:  Determine whether signals shown  are even, odd or neither. Also show that x(t)=x_e (t)+x_o (t) </vt:lpstr>
      <vt:lpstr>PowerPoint Presentation</vt:lpstr>
      <vt:lpstr>Periodicity for CT signals</vt:lpstr>
      <vt:lpstr>Exp 5.3: Find periodicity</vt:lpstr>
      <vt:lpstr>PowerPoint Presentation</vt:lpstr>
      <vt:lpstr>PowerPoint Presentation</vt:lpstr>
      <vt:lpstr>PowerPoint Presentation</vt:lpstr>
      <vt:lpstr>PowerPoint Presentation</vt:lpstr>
      <vt:lpstr>P.P 5.1</vt:lpstr>
      <vt:lpstr>Periodicity for DT signals</vt:lpstr>
      <vt:lpstr>Exp 5.4: Find periodicity</vt:lpstr>
      <vt:lpstr>PowerPoint Presentation</vt:lpstr>
      <vt:lpstr>PowerPoint Presentation</vt:lpstr>
      <vt:lpstr>PowerPoint Presentation</vt:lpstr>
      <vt:lpstr>PowerPoint Presentation</vt:lpstr>
      <vt:lpstr>3. Energy and Power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Signals and Systems</dc:title>
  <dc:creator>Ghalzai Ghalzai</dc:creator>
  <cp:lastModifiedBy>Dr. Arsla Khan</cp:lastModifiedBy>
  <cp:revision>451</cp:revision>
  <cp:lastPrinted>2019-02-11T05:46:23Z</cp:lastPrinted>
  <dcterms:created xsi:type="dcterms:W3CDTF">2019-02-07T05:45:40Z</dcterms:created>
  <dcterms:modified xsi:type="dcterms:W3CDTF">2023-03-05T19:22:52Z</dcterms:modified>
</cp:coreProperties>
</file>